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7"/>
  </p:notesMasterIdLst>
  <p:handoutMasterIdLst>
    <p:handoutMasterId r:id="rId28"/>
  </p:handoutMasterIdLst>
  <p:sldIdLst>
    <p:sldId id="256" r:id="rId6"/>
    <p:sldId id="267" r:id="rId7"/>
    <p:sldId id="285" r:id="rId8"/>
    <p:sldId id="286" r:id="rId9"/>
    <p:sldId id="288" r:id="rId10"/>
    <p:sldId id="284" r:id="rId11"/>
    <p:sldId id="287" r:id="rId12"/>
    <p:sldId id="268" r:id="rId13"/>
    <p:sldId id="283" r:id="rId14"/>
    <p:sldId id="278" r:id="rId15"/>
    <p:sldId id="279" r:id="rId16"/>
    <p:sldId id="280" r:id="rId17"/>
    <p:sldId id="282" r:id="rId18"/>
    <p:sldId id="281" r:id="rId19"/>
    <p:sldId id="269" r:id="rId20"/>
    <p:sldId id="270" r:id="rId21"/>
    <p:sldId id="271" r:id="rId22"/>
    <p:sldId id="275" r:id="rId23"/>
    <p:sldId id="277" r:id="rId24"/>
    <p:sldId id="276" r:id="rId25"/>
    <p:sldId id="273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/>
              <a:t>Fundamentals &amp; Differences </a:t>
            </a:r>
            <a:r>
              <a:rPr lang="en-NL" dirty="0"/>
              <a:t>with Traditional Human-computer Interaction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Algorithm Implementation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908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Recommender Systems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29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/>
              <a:t>Feedback; let </a:t>
            </a:r>
            <a:r>
              <a:rPr lang="nl-NL" dirty="0" err="1"/>
              <a:t>the</a:t>
            </a:r>
            <a:r>
              <a:rPr lang="nl-NL" dirty="0"/>
              <a:t> user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responding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input</a:t>
            </a:r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Adaptive Interfaces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06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Labelling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8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Crowdsourcing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84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Overview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3B584-1752-4D43-8F83-1693B755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0071-A4F8-4123-8801-3C771356421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601F3-56D2-400E-917B-9D600653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extended mind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2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0CA1-117F-4377-A5B3-4B4437CC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18C1-A487-4CB9-A624-98C5C79882F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C9C01-C0CD-479A-9273-EBC2D9EE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network enabled 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65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BCDCD-4D90-4BEA-B2F8-D3763C47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3151-33B8-4DE1-BED2-BCE2D8EF1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10641F-C540-46C9-8F39-15B56EC7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Interaction </a:t>
            </a:r>
            <a:r>
              <a:rPr lang="en-NL"/>
              <a:t>driving cognition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3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C8D4E-2175-4F0D-8F02-A64D4998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7E40-901F-4C8A-99C3-D02718ADC93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Just as any other thing we create, the important thing is that what we create adds value and is therefore useful</a:t>
            </a:r>
          </a:p>
          <a:p>
            <a:r>
              <a:rPr lang="en-US" dirty="0"/>
              <a:t>Therefore, we first need to identify the problem</a:t>
            </a:r>
          </a:p>
          <a:p>
            <a:pPr lvl="2"/>
            <a:r>
              <a:rPr lang="en-US" dirty="0"/>
              <a:t>This can be a very clear problem </a:t>
            </a:r>
            <a:r>
              <a:rPr lang="en-US" dirty="0">
                <a:sym typeface="Wingdings" panose="05000000000000000000" pitchFamily="2" charset="2"/>
              </a:rPr>
              <a:t> google flights</a:t>
            </a:r>
            <a:endParaRPr lang="en-US" dirty="0"/>
          </a:p>
          <a:p>
            <a:pPr lvl="2"/>
            <a:r>
              <a:rPr lang="en-US" dirty="0"/>
              <a:t>Or a problem people weren’t aware of they had; something that makes their live easier, give a competitive edge </a:t>
            </a:r>
            <a:r>
              <a:rPr lang="en-US" dirty="0">
                <a:sym typeface="Wingdings" panose="05000000000000000000" pitchFamily="2" charset="2"/>
              </a:rPr>
              <a:t> cell phones</a:t>
            </a:r>
            <a:endParaRPr lang="en-US" dirty="0"/>
          </a:p>
          <a:p>
            <a:pPr lvl="1"/>
            <a:r>
              <a:rPr lang="en-US" dirty="0"/>
              <a:t>The problem </a:t>
            </a:r>
            <a:r>
              <a:rPr lang="en-US" dirty="0" err="1"/>
              <a:t>constists</a:t>
            </a:r>
            <a:r>
              <a:rPr lang="en-US" dirty="0"/>
              <a:t> of a </a:t>
            </a:r>
            <a:r>
              <a:rPr lang="en-US" b="1" dirty="0"/>
              <a:t>need</a:t>
            </a:r>
            <a:r>
              <a:rPr lang="en-US" dirty="0"/>
              <a:t> and a </a:t>
            </a:r>
            <a:r>
              <a:rPr lang="en-US" b="1" dirty="0" err="1"/>
              <a:t>behavioural</a:t>
            </a:r>
            <a:r>
              <a:rPr lang="en-US" b="1" dirty="0"/>
              <a:t> pattern</a:t>
            </a:r>
            <a:endParaRPr lang="en-US" dirty="0"/>
          </a:p>
          <a:p>
            <a:r>
              <a:rPr lang="en-US" dirty="0"/>
              <a:t>Then, we can identify what would be valuable to solve that problem</a:t>
            </a:r>
          </a:p>
          <a:p>
            <a:pPr lvl="1"/>
            <a:r>
              <a:rPr lang="en-US" dirty="0"/>
              <a:t>What do people need? Human-centered needs</a:t>
            </a:r>
          </a:p>
          <a:p>
            <a:pPr lvl="1"/>
            <a:r>
              <a:rPr lang="en-US" dirty="0"/>
              <a:t>What are other important factors? E.g. Weather, market</a:t>
            </a:r>
          </a:p>
          <a:p>
            <a:r>
              <a:rPr lang="en-US" dirty="0"/>
              <a:t>Subsequently, we can come up with solution</a:t>
            </a:r>
          </a:p>
          <a:p>
            <a:pPr lvl="1"/>
            <a:r>
              <a:rPr lang="en-US" dirty="0"/>
              <a:t>Can AI solve this problem in a more meaningful way then traditional techniques?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DB395-366F-406F-9F54-D364920D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</p:spTree>
    <p:extLst>
      <p:ext uri="{BB962C8B-B14F-4D97-AF65-F5344CB8AC3E}">
        <p14:creationId xmlns:p14="http://schemas.microsoft.com/office/powerpoint/2010/main" val="402268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101B2-44A2-4000-B0A2-98EB39FF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DF5C9-32C8-4D27-9CBF-2F1C7EFB39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057B7-BADA-41DF-8E79-76586C0A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Where does AI fit in?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64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/>
              <a:t>Context </a:t>
            </a:r>
            <a:r>
              <a:rPr lang="nl-NL" dirty="0" err="1"/>
              <a:t>dependent</a:t>
            </a:r>
            <a:r>
              <a:rPr lang="nl-NL" dirty="0"/>
              <a:t>;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experiences</a:t>
            </a:r>
            <a:r>
              <a:rPr lang="nl-NL" dirty="0"/>
              <a:t> are, AI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environment</a:t>
            </a:r>
          </a:p>
          <a:p>
            <a:r>
              <a:rPr lang="nl-NL" dirty="0"/>
              <a:t>It’s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you</a:t>
            </a:r>
            <a:r>
              <a:rPr lang="nl-NL" dirty="0"/>
              <a:t>; like a side-kick (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robots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)</a:t>
            </a:r>
          </a:p>
          <a:p>
            <a:r>
              <a:rPr lang="nl-NL" dirty="0"/>
              <a:t>AI </a:t>
            </a:r>
            <a:r>
              <a:rPr lang="nl-NL" dirty="0" err="1"/>
              <a:t>can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Self-learn</a:t>
            </a:r>
            <a:endParaRPr lang="nl-NL" dirty="0"/>
          </a:p>
          <a:p>
            <a:pPr lvl="1"/>
            <a:r>
              <a:rPr lang="nl-NL" dirty="0" err="1"/>
              <a:t>Anticipate</a:t>
            </a:r>
            <a:endParaRPr lang="nl-NL" dirty="0"/>
          </a:p>
          <a:p>
            <a:pPr lvl="1"/>
            <a:r>
              <a:rPr lang="nl-NL" dirty="0" err="1"/>
              <a:t>Respond</a:t>
            </a:r>
            <a:endParaRPr lang="nl-NL" dirty="0"/>
          </a:p>
          <a:p>
            <a:pPr lvl="1"/>
            <a:r>
              <a:rPr lang="nl-NL" dirty="0"/>
              <a:t>(</a:t>
            </a:r>
            <a:r>
              <a:rPr lang="nl-NL" dirty="0" err="1"/>
              <a:t>simulate</a:t>
            </a:r>
            <a:r>
              <a:rPr lang="nl-NL" dirty="0"/>
              <a:t>) </a:t>
            </a:r>
            <a:r>
              <a:rPr lang="nl-NL" dirty="0" err="1"/>
              <a:t>problem-solving</a:t>
            </a:r>
            <a:endParaRPr lang="nl-NL" dirty="0"/>
          </a:p>
          <a:p>
            <a:r>
              <a:rPr lang="nl-NL" dirty="0"/>
              <a:t>AI is: </a:t>
            </a:r>
          </a:p>
          <a:p>
            <a:pPr lvl="1"/>
            <a:r>
              <a:rPr lang="nl-NL" dirty="0"/>
              <a:t>Personal</a:t>
            </a:r>
          </a:p>
          <a:p>
            <a:pPr lvl="1"/>
            <a:r>
              <a:rPr lang="nl-NL" dirty="0" err="1"/>
              <a:t>Familliar</a:t>
            </a:r>
            <a:endParaRPr lang="nl-NL" dirty="0"/>
          </a:p>
          <a:p>
            <a:pPr lvl="1"/>
            <a:r>
              <a:rPr lang="nl-NL" dirty="0"/>
              <a:t>In motion</a:t>
            </a:r>
          </a:p>
          <a:p>
            <a:pPr lvl="1"/>
            <a:r>
              <a:rPr lang="nl-NL" dirty="0" err="1"/>
              <a:t>Friendly</a:t>
            </a:r>
            <a:endParaRPr lang="nl-NL" dirty="0"/>
          </a:p>
          <a:p>
            <a:pPr lvl="1"/>
            <a:r>
              <a:rPr lang="nl-NL" dirty="0" err="1"/>
              <a:t>Unobtrusive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User-</a:t>
            </a:r>
            <a:r>
              <a:rPr lang="en-NL" dirty="0" err="1"/>
              <a:t>Centered</a:t>
            </a:r>
            <a:r>
              <a:rPr lang="en-NL" dirty="0"/>
              <a:t> AI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user </a:t>
            </a:r>
            <a:r>
              <a:rPr lang="nl-NL" dirty="0" err="1"/>
              <a:t>anticipate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AI </a:t>
            </a:r>
            <a:r>
              <a:rPr lang="nl-NL" dirty="0" err="1"/>
              <a:t>will</a:t>
            </a:r>
            <a:r>
              <a:rPr lang="nl-NL" dirty="0"/>
              <a:t> do?</a:t>
            </a:r>
          </a:p>
          <a:p>
            <a:r>
              <a:rPr lang="nl-NL" dirty="0"/>
              <a:t>How does </a:t>
            </a:r>
            <a:r>
              <a:rPr lang="nl-NL" dirty="0" err="1"/>
              <a:t>the</a:t>
            </a:r>
            <a:r>
              <a:rPr lang="nl-NL" dirty="0"/>
              <a:t> AI </a:t>
            </a:r>
            <a:r>
              <a:rPr lang="nl-NL" dirty="0" err="1"/>
              <a:t>anticipate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 wants?</a:t>
            </a:r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it’s</a:t>
            </a:r>
            <a:r>
              <a:rPr lang="nl-NL" dirty="0">
                <a:sym typeface="Wingdings" panose="05000000000000000000" pitchFamily="2" charset="2"/>
              </a:rPr>
              <a:t> a </a:t>
            </a:r>
            <a:r>
              <a:rPr lang="nl-NL" dirty="0" err="1">
                <a:sym typeface="Wingdings" panose="05000000000000000000" pitchFamily="2" charset="2"/>
              </a:rPr>
              <a:t>relationship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it’s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communication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User-</a:t>
            </a:r>
            <a:r>
              <a:rPr lang="nl-NL" dirty="0" err="1">
                <a:sym typeface="Wingdings" panose="05000000000000000000" pitchFamily="2" charset="2"/>
              </a:rPr>
              <a:t>centered</a:t>
            </a:r>
            <a:r>
              <a:rPr lang="nl-NL" dirty="0">
                <a:sym typeface="Wingdings" panose="05000000000000000000" pitchFamily="2" charset="2"/>
              </a:rPr>
              <a:t> AI is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about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being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futuristic</a:t>
            </a:r>
            <a:r>
              <a:rPr lang="nl-NL" dirty="0">
                <a:sym typeface="Wingdings" panose="05000000000000000000" pitchFamily="2" charset="2"/>
              </a:rPr>
              <a:t> but </a:t>
            </a:r>
            <a:r>
              <a:rPr lang="nl-NL" dirty="0" err="1">
                <a:sym typeface="Wingdings" panose="05000000000000000000" pitchFamily="2" charset="2"/>
              </a:rPr>
              <a:t>about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adding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value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being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helpful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contributing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network-enabled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cognition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Manage </a:t>
            </a:r>
            <a:r>
              <a:rPr lang="nl-NL" dirty="0" err="1">
                <a:sym typeface="Wingdings" panose="05000000000000000000" pitchFamily="2" charset="2"/>
              </a:rPr>
              <a:t>expectation</a:t>
            </a:r>
            <a:r>
              <a:rPr lang="nl-NL" dirty="0">
                <a:sym typeface="Wingdings" panose="05000000000000000000" pitchFamily="2" charset="2"/>
              </a:rPr>
              <a:t>: AI </a:t>
            </a:r>
            <a:r>
              <a:rPr lang="nl-NL" dirty="0" err="1">
                <a:sym typeface="Wingdings" panose="05000000000000000000" pitchFamily="2" charset="2"/>
              </a:rPr>
              <a:t>cannot</a:t>
            </a:r>
            <a:r>
              <a:rPr lang="nl-NL" dirty="0">
                <a:sym typeface="Wingdings" panose="05000000000000000000" pitchFamily="2" charset="2"/>
              </a:rPr>
              <a:t> do </a:t>
            </a:r>
            <a:r>
              <a:rPr lang="nl-NL" dirty="0" err="1">
                <a:sym typeface="Wingdings" panose="05000000000000000000" pitchFamily="2" charset="2"/>
              </a:rPr>
              <a:t>everything</a:t>
            </a:r>
            <a:r>
              <a:rPr lang="nl-NL" dirty="0">
                <a:sym typeface="Wingdings" panose="05000000000000000000" pitchFamily="2" charset="2"/>
              </a:rPr>
              <a:t> but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user </a:t>
            </a:r>
            <a:r>
              <a:rPr lang="nl-NL" dirty="0" err="1">
                <a:sym typeface="Wingdings" panose="05000000000000000000" pitchFamily="2" charset="2"/>
              </a:rPr>
              <a:t>often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will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expect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futristic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results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emphasize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how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where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can</a:t>
            </a:r>
            <a:r>
              <a:rPr lang="nl-NL" dirty="0">
                <a:sym typeface="Wingdings" panose="05000000000000000000" pitchFamily="2" charset="2"/>
              </a:rPr>
              <a:t> help;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it</a:t>
            </a:r>
            <a:r>
              <a:rPr lang="nl-NL" dirty="0">
                <a:sym typeface="Wingdings" panose="05000000000000000000" pitchFamily="2" charset="2"/>
              </a:rPr>
              <a:t> is AI </a:t>
            </a:r>
            <a:r>
              <a:rPr lang="nl-NL" dirty="0" err="1">
                <a:sym typeface="Wingdings" panose="05000000000000000000" pitchFamily="2" charset="2"/>
              </a:rPr>
              <a:t>driven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unless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you’re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selling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investors</a:t>
            </a:r>
            <a:r>
              <a:rPr lang="nl-NL" dirty="0">
                <a:sym typeface="Wingdings" panose="05000000000000000000" pitchFamily="2" charset="2"/>
              </a:rPr>
              <a:t>)</a:t>
            </a:r>
          </a:p>
          <a:p>
            <a:r>
              <a:rPr lang="nl-NL" dirty="0" err="1">
                <a:sym typeface="Wingdings" panose="05000000000000000000" pitchFamily="2" charset="2"/>
              </a:rPr>
              <a:t>Cognitive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capacity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working</a:t>
            </a:r>
            <a:r>
              <a:rPr lang="nl-NL" dirty="0">
                <a:sym typeface="Wingdings" panose="05000000000000000000" pitchFamily="2" charset="2"/>
              </a:rPr>
              <a:t> memory is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limited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consicous</a:t>
            </a:r>
            <a:r>
              <a:rPr lang="nl-NL" dirty="0">
                <a:sym typeface="Wingdings" panose="05000000000000000000" pitchFamily="2" charset="2"/>
              </a:rPr>
              <a:t> 100 bits, </a:t>
            </a:r>
            <a:r>
              <a:rPr lang="nl-NL" dirty="0" err="1">
                <a:sym typeface="Wingdings" panose="05000000000000000000" pitchFamily="2" charset="2"/>
              </a:rPr>
              <a:t>unconsicious</a:t>
            </a:r>
            <a:r>
              <a:rPr lang="nl-NL" dirty="0">
                <a:sym typeface="Wingdings" panose="05000000000000000000" pitchFamily="2" charset="2"/>
              </a:rPr>
              <a:t> 100k bits) ; AI is </a:t>
            </a:r>
            <a:r>
              <a:rPr lang="nl-NL" dirty="0" err="1">
                <a:sym typeface="Wingdings" panose="05000000000000000000" pitchFamily="2" charset="2"/>
              </a:rPr>
              <a:t>only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limited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computation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capacity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available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 err="1">
                <a:sym typeface="Wingdings" panose="05000000000000000000" pitchFamily="2" charset="2"/>
              </a:rPr>
              <a:t>What</a:t>
            </a:r>
            <a:r>
              <a:rPr lang="nl-NL" dirty="0">
                <a:sym typeface="Wingdings" panose="05000000000000000000" pitchFamily="2" charset="2"/>
              </a:rPr>
              <a:t> information does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user </a:t>
            </a:r>
            <a:r>
              <a:rPr lang="nl-NL" dirty="0" err="1">
                <a:sym typeface="Wingdings" panose="05000000000000000000" pitchFamily="2" charset="2"/>
              </a:rPr>
              <a:t>need</a:t>
            </a:r>
            <a:r>
              <a:rPr lang="nl-NL" dirty="0">
                <a:sym typeface="Wingdings" panose="05000000000000000000" pitchFamily="2" charset="2"/>
              </a:rPr>
              <a:t>? Full </a:t>
            </a:r>
            <a:r>
              <a:rPr lang="nl-NL" dirty="0" err="1">
                <a:sym typeface="Wingdings" panose="05000000000000000000" pitchFamily="2" charset="2"/>
              </a:rPr>
              <a:t>disclosure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isn’t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always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helpful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limeted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might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be</a:t>
            </a:r>
            <a:r>
              <a:rPr lang="nl-NL" dirty="0">
                <a:sym typeface="Wingdings" panose="05000000000000000000" pitchFamily="2" charset="2"/>
              </a:rPr>
              <a:t> more </a:t>
            </a:r>
            <a:r>
              <a:rPr lang="nl-NL" dirty="0" err="1">
                <a:sym typeface="Wingdings" panose="05000000000000000000" pitchFamily="2" charset="2"/>
              </a:rPr>
              <a:t>useful</a:t>
            </a:r>
            <a:endParaRPr lang="nl-NL" dirty="0">
              <a:sym typeface="Wingdings" panose="05000000000000000000" pitchFamily="2" charset="2"/>
            </a:endParaRPr>
          </a:p>
          <a:p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User-</a:t>
            </a:r>
            <a:r>
              <a:rPr lang="en-NL" dirty="0" err="1"/>
              <a:t>Centered</a:t>
            </a:r>
            <a:r>
              <a:rPr lang="en-NL" dirty="0"/>
              <a:t> AI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17838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381</Words>
  <Application>Microsoft Office PowerPoint</Application>
  <PresentationFormat>Widescreen</PresentationFormat>
  <Paragraphs>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Human-Centered Artificial Intelligence (HCAI)</vt:lpstr>
      <vt:lpstr>Overview</vt:lpstr>
      <vt:lpstr>Recap extended mind</vt:lpstr>
      <vt:lpstr>Recap network enabled cognition</vt:lpstr>
      <vt:lpstr>Interaction driving cognition</vt:lpstr>
      <vt:lpstr>Problems…</vt:lpstr>
      <vt:lpstr>Where does AI fit in?</vt:lpstr>
      <vt:lpstr>User-Centered AI</vt:lpstr>
      <vt:lpstr>User-Centered AI</vt:lpstr>
      <vt:lpstr>AI Algorithm Implementation</vt:lpstr>
      <vt:lpstr>Recommender Systems</vt:lpstr>
      <vt:lpstr>Adaptive Interfaces</vt:lpstr>
      <vt:lpstr>Labelling</vt:lpstr>
      <vt:lpstr>Crowdsourcing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(HCAI)</dc:title>
  <dc:creator>Heijligers, Bram</dc:creator>
  <cp:lastModifiedBy>bram.heijligers@gmail.com</cp:lastModifiedBy>
  <cp:revision>11</cp:revision>
  <dcterms:created xsi:type="dcterms:W3CDTF">2022-03-28T12:40:40Z</dcterms:created>
  <dcterms:modified xsi:type="dcterms:W3CDTF">2022-04-01T15:07:16Z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